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1B30FA4-33F7-485C-B581-FF7B3FC9C297}" type="datetimeFigureOut">
              <a:rPr lang="nl-NL" smtClean="0"/>
              <a:pPr/>
              <a:t>3-9-2013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CE98DC7-BB89-4759-94E6-45B59812B8F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hoe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hoe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0FA4-33F7-485C-B581-FF7B3FC9C297}" type="datetimeFigureOut">
              <a:rPr lang="nl-NL" smtClean="0"/>
              <a:pPr/>
              <a:t>3-9-2013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DC7-BB89-4759-94E6-45B59812B8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0FA4-33F7-485C-B581-FF7B3FC9C297}" type="datetimeFigureOut">
              <a:rPr lang="nl-NL" smtClean="0"/>
              <a:pPr/>
              <a:t>3-9-2013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DC7-BB89-4759-94E6-45B59812B8F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elijkbenige driehoe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0FA4-33F7-485C-B581-FF7B3FC9C297}" type="datetimeFigureOut">
              <a:rPr lang="nl-NL" smtClean="0"/>
              <a:pPr/>
              <a:t>3-9-2013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DC7-BB89-4759-94E6-45B59812B8F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1B30FA4-33F7-485C-B581-FF7B3FC9C297}" type="datetimeFigureOut">
              <a:rPr lang="nl-NL" smtClean="0"/>
              <a:pPr/>
              <a:t>3-9-2013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CE98DC7-BB89-4759-94E6-45B59812B8F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0FA4-33F7-485C-B581-FF7B3FC9C297}" type="datetimeFigureOut">
              <a:rPr lang="nl-NL" smtClean="0"/>
              <a:pPr/>
              <a:t>3-9-2013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DC7-BB89-4759-94E6-45B59812B8F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0FA4-33F7-485C-B581-FF7B3FC9C297}" type="datetimeFigureOut">
              <a:rPr lang="nl-NL" smtClean="0"/>
              <a:pPr/>
              <a:t>3-9-2013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DC7-BB89-4759-94E6-45B59812B8F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0FA4-33F7-485C-B581-FF7B3FC9C297}" type="datetimeFigureOut">
              <a:rPr lang="nl-NL" smtClean="0"/>
              <a:pPr/>
              <a:t>3-9-2013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DC7-BB89-4759-94E6-45B59812B8F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0FA4-33F7-485C-B581-FF7B3FC9C297}" type="datetimeFigureOut">
              <a:rPr lang="nl-NL" smtClean="0"/>
              <a:pPr/>
              <a:t>3-9-2013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DC7-BB89-4759-94E6-45B59812B8F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0FA4-33F7-485C-B581-FF7B3FC9C297}" type="datetimeFigureOut">
              <a:rPr lang="nl-NL" smtClean="0"/>
              <a:pPr/>
              <a:t>3-9-2013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DC7-BB89-4759-94E6-45B59812B8F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0FA4-33F7-485C-B581-FF7B3FC9C297}" type="datetimeFigureOut">
              <a:rPr lang="nl-NL" smtClean="0"/>
              <a:pPr/>
              <a:t>3-9-2013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DC7-BB89-4759-94E6-45B59812B8F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B30FA4-33F7-485C-B581-FF7B3FC9C297}" type="datetimeFigureOut">
              <a:rPr lang="nl-NL" smtClean="0"/>
              <a:pPr/>
              <a:t>3-9-2013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E98DC7-BB89-4759-94E6-45B59812B8F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 smtClean="0"/>
              <a:t>Hst.28.4.1 t/m 28.4.4: celorganellen</a:t>
            </a:r>
            <a:endParaRPr lang="nl-NL" sz="40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Celkern, </a:t>
            </a:r>
            <a:r>
              <a:rPr lang="nl-NL" dirty="0" err="1" smtClean="0"/>
              <a:t>endoplasmatisch</a:t>
            </a:r>
            <a:r>
              <a:rPr lang="nl-NL" dirty="0" smtClean="0"/>
              <a:t> </a:t>
            </a:r>
            <a:r>
              <a:rPr lang="nl-NL" dirty="0" err="1" smtClean="0"/>
              <a:t>reticulum</a:t>
            </a:r>
            <a:r>
              <a:rPr lang="nl-NL" dirty="0" smtClean="0"/>
              <a:t> (</a:t>
            </a:r>
            <a:r>
              <a:rPr lang="nl-NL" dirty="0" err="1" smtClean="0"/>
              <a:t>e.r</a:t>
            </a:r>
            <a:r>
              <a:rPr lang="nl-NL" dirty="0" smtClean="0"/>
              <a:t>.), </a:t>
            </a:r>
            <a:r>
              <a:rPr lang="nl-NL" dirty="0" err="1" smtClean="0"/>
              <a:t>mitochondrium</a:t>
            </a:r>
            <a:endParaRPr lang="nl-NL" dirty="0"/>
          </a:p>
        </p:txBody>
      </p:sp>
      <p:pic>
        <p:nvPicPr>
          <p:cNvPr id="16386" name="Picture 2" descr="http://www.10voorbiologie.nl/afbfczw/dierlijke_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8640"/>
            <a:ext cx="3002051" cy="3279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Huiswerk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r>
              <a:rPr lang="nl-NL" b="1" dirty="0" smtClean="0"/>
              <a:t>Lees</a:t>
            </a:r>
            <a:r>
              <a:rPr lang="nl-NL" dirty="0" smtClean="0"/>
              <a:t> 28.4.1 t/m 28.4.4</a:t>
            </a:r>
          </a:p>
          <a:p>
            <a:pPr>
              <a:buNone/>
            </a:pPr>
            <a:endParaRPr lang="nl-NL" dirty="0" smtClean="0"/>
          </a:p>
          <a:p>
            <a:r>
              <a:rPr lang="nl-NL" b="1" dirty="0" smtClean="0"/>
              <a:t>Maak</a:t>
            </a:r>
            <a:r>
              <a:rPr lang="nl-NL" dirty="0" smtClean="0"/>
              <a:t> voor jezelf een </a:t>
            </a:r>
            <a:r>
              <a:rPr lang="nl-NL" b="1" dirty="0" smtClean="0"/>
              <a:t>samenvatting</a:t>
            </a:r>
            <a:r>
              <a:rPr lang="nl-NL" dirty="0" smtClean="0"/>
              <a:t>: schrijf van ieder organel de kenmerken op (vorm, functie, belangrijke eigenschappen)</a:t>
            </a:r>
          </a:p>
          <a:p>
            <a:pPr>
              <a:buNone/>
            </a:pPr>
            <a:endParaRPr lang="nl-NL" dirty="0" smtClean="0"/>
          </a:p>
          <a:p>
            <a:r>
              <a:rPr lang="nl-NL" b="1" dirty="0" smtClean="0"/>
              <a:t>Maak</a:t>
            </a:r>
            <a:r>
              <a:rPr lang="nl-NL" dirty="0" smtClean="0"/>
              <a:t> de toetsvragen van 28.4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sz="2800" dirty="0" smtClean="0">
                <a:solidFill>
                  <a:srgbClr val="C00000"/>
                </a:solidFill>
              </a:rPr>
              <a:t>Hst. 28.4.1 t/m 28.4.4: </a:t>
            </a:r>
            <a:br>
              <a:rPr lang="nl-NL" sz="2800" dirty="0" smtClean="0">
                <a:solidFill>
                  <a:srgbClr val="C00000"/>
                </a:solidFill>
              </a:rPr>
            </a:br>
            <a:r>
              <a:rPr lang="nl-NL" b="1" dirty="0" smtClean="0">
                <a:solidFill>
                  <a:srgbClr val="C00000"/>
                </a:solidFill>
              </a:rPr>
              <a:t>Celorganellen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Een celorganel is een onderdeel in de cel met een speciale functie.</a:t>
            </a:r>
          </a:p>
          <a:p>
            <a:endParaRPr lang="nl-NL" dirty="0" smtClean="0"/>
          </a:p>
          <a:p>
            <a:r>
              <a:rPr lang="nl-NL" dirty="0" smtClean="0"/>
              <a:t>In </a:t>
            </a:r>
            <a:r>
              <a:rPr lang="nl-NL" u="sng" dirty="0" smtClean="0"/>
              <a:t>plantaardige cellen</a:t>
            </a:r>
            <a:r>
              <a:rPr lang="nl-NL" dirty="0" smtClean="0"/>
              <a:t> maar niet in dierlijke cellen aanwezig: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	-</a:t>
            </a:r>
            <a:r>
              <a:rPr lang="nl-NL" b="1" dirty="0" smtClean="0"/>
              <a:t>celwand</a:t>
            </a:r>
            <a:r>
              <a:rPr lang="nl-NL" dirty="0" smtClean="0"/>
              <a:t> </a:t>
            </a:r>
            <a:r>
              <a:rPr lang="nl-NL" sz="2000" dirty="0" smtClean="0"/>
              <a:t>(opgebouwd uit cellulose) </a:t>
            </a:r>
            <a:r>
              <a:rPr lang="nl-NL" sz="2000" i="1" dirty="0" smtClean="0"/>
              <a:t>Ligt buiten de cel dus is officieel geen organel </a:t>
            </a:r>
          </a:p>
          <a:p>
            <a:pPr>
              <a:buNone/>
            </a:pPr>
            <a:r>
              <a:rPr lang="nl-NL" b="1" dirty="0" smtClean="0"/>
              <a:t>	-</a:t>
            </a:r>
            <a:r>
              <a:rPr lang="nl-NL" b="1" dirty="0" err="1" smtClean="0"/>
              <a:t>plastiden</a:t>
            </a:r>
            <a:r>
              <a:rPr lang="nl-NL" dirty="0" smtClean="0"/>
              <a:t> </a:t>
            </a:r>
            <a:r>
              <a:rPr lang="nl-NL" sz="1900" dirty="0" smtClean="0"/>
              <a:t>(chloroplasten, </a:t>
            </a:r>
            <a:r>
              <a:rPr lang="nl-NL" sz="1900" dirty="0" err="1" smtClean="0"/>
              <a:t>chromoplasten</a:t>
            </a:r>
            <a:r>
              <a:rPr lang="nl-NL" sz="1900" dirty="0" smtClean="0"/>
              <a:t>, leukoplasten)</a:t>
            </a:r>
          </a:p>
          <a:p>
            <a:pPr>
              <a:buNone/>
            </a:pPr>
            <a:r>
              <a:rPr lang="nl-NL" b="1" dirty="0" smtClean="0"/>
              <a:t>	-grote </a:t>
            </a:r>
            <a:r>
              <a:rPr lang="nl-NL" b="1" dirty="0" err="1" smtClean="0"/>
              <a:t>vacuole</a:t>
            </a:r>
            <a:endParaRPr lang="nl-NL" b="1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In</a:t>
            </a:r>
            <a:r>
              <a:rPr lang="nl-NL" u="sng" dirty="0" smtClean="0"/>
              <a:t> plantaardige </a:t>
            </a:r>
            <a:r>
              <a:rPr lang="nl-NL" u="sng" dirty="0" err="1" smtClean="0"/>
              <a:t>én</a:t>
            </a:r>
            <a:r>
              <a:rPr lang="nl-NL" u="sng" dirty="0" smtClean="0"/>
              <a:t> dierlijke cellen </a:t>
            </a:r>
            <a:r>
              <a:rPr lang="nl-NL" dirty="0" smtClean="0"/>
              <a:t>aanwezig:</a:t>
            </a:r>
          </a:p>
          <a:p>
            <a:pPr>
              <a:buNone/>
            </a:pPr>
            <a:r>
              <a:rPr lang="nl-NL" b="1" dirty="0" smtClean="0"/>
              <a:t>	-celkern</a:t>
            </a:r>
          </a:p>
          <a:p>
            <a:pPr>
              <a:buNone/>
            </a:pPr>
            <a:r>
              <a:rPr lang="nl-NL" b="1" dirty="0" smtClean="0"/>
              <a:t>	-</a:t>
            </a:r>
            <a:r>
              <a:rPr lang="nl-NL" b="1" dirty="0" err="1" smtClean="0"/>
              <a:t>endoplasmatisch</a:t>
            </a:r>
            <a:r>
              <a:rPr lang="nl-NL" b="1" dirty="0" smtClean="0"/>
              <a:t> </a:t>
            </a:r>
            <a:r>
              <a:rPr lang="nl-NL" b="1" dirty="0" err="1" smtClean="0"/>
              <a:t>reticulum</a:t>
            </a:r>
            <a:r>
              <a:rPr lang="nl-NL" b="1" dirty="0" smtClean="0"/>
              <a:t> (</a:t>
            </a:r>
            <a:r>
              <a:rPr lang="nl-NL" b="1" dirty="0" err="1" smtClean="0"/>
              <a:t>e.r</a:t>
            </a:r>
            <a:r>
              <a:rPr lang="nl-NL" b="1" dirty="0" smtClean="0"/>
              <a:t>.)</a:t>
            </a:r>
          </a:p>
          <a:p>
            <a:pPr>
              <a:buNone/>
            </a:pPr>
            <a:r>
              <a:rPr lang="nl-NL" b="1" dirty="0" smtClean="0"/>
              <a:t>	-</a:t>
            </a:r>
            <a:r>
              <a:rPr lang="nl-NL" b="1" dirty="0" err="1" smtClean="0"/>
              <a:t>mitochondrium</a:t>
            </a:r>
            <a:endParaRPr lang="nl-NL" b="1" dirty="0" smtClean="0"/>
          </a:p>
          <a:p>
            <a:pPr>
              <a:buNone/>
            </a:pPr>
            <a:r>
              <a:rPr lang="nl-NL" b="1" dirty="0" smtClean="0"/>
              <a:t>	-celmembraan </a:t>
            </a:r>
            <a:r>
              <a:rPr lang="nl-NL" sz="1800" dirty="0" smtClean="0"/>
              <a:t>(wordt verderop besproken bij transport in en uit de cel)</a:t>
            </a:r>
            <a:endParaRPr lang="nl-NL" b="1" dirty="0"/>
          </a:p>
        </p:txBody>
      </p:sp>
      <p:pic>
        <p:nvPicPr>
          <p:cNvPr id="7170" name="Picture 2" descr="http://www.10voorbiologie.nl/afbfczw/H29%20Cellen%20(Havo)/020211vacu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529" y="2852936"/>
            <a:ext cx="277647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Celkern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nl-NL" b="1" dirty="0" smtClean="0"/>
              <a:t>Bolvormig</a:t>
            </a:r>
          </a:p>
          <a:p>
            <a:r>
              <a:rPr lang="nl-NL" b="1" dirty="0" smtClean="0"/>
              <a:t>Kernmembraan</a:t>
            </a:r>
            <a:r>
              <a:rPr lang="nl-NL" dirty="0" smtClean="0"/>
              <a:t> heeft twee lagen (dubbel membraan)</a:t>
            </a:r>
          </a:p>
          <a:p>
            <a:r>
              <a:rPr lang="nl-NL" b="1" dirty="0" smtClean="0"/>
              <a:t>Kernporiën</a:t>
            </a:r>
            <a:r>
              <a:rPr lang="nl-NL" dirty="0" smtClean="0"/>
              <a:t>: poortjes in het kernmembraan voor transport van stoffen de kern in en uit.</a:t>
            </a:r>
          </a:p>
          <a:p>
            <a:r>
              <a:rPr lang="nl-NL" b="1" dirty="0" smtClean="0"/>
              <a:t>Kernlichaampje</a:t>
            </a:r>
            <a:r>
              <a:rPr lang="nl-NL" dirty="0" smtClean="0"/>
              <a:t> (</a:t>
            </a:r>
            <a:r>
              <a:rPr lang="nl-NL" dirty="0" err="1" smtClean="0"/>
              <a:t>nucleolus</a:t>
            </a:r>
            <a:r>
              <a:rPr lang="nl-NL" dirty="0" smtClean="0"/>
              <a:t>)</a:t>
            </a:r>
          </a:p>
          <a:p>
            <a:r>
              <a:rPr lang="nl-NL" b="1" dirty="0" err="1" smtClean="0"/>
              <a:t>Chromatine</a:t>
            </a:r>
            <a:r>
              <a:rPr lang="nl-NL" dirty="0" smtClean="0"/>
              <a:t> (lange DNA moleculen in </a:t>
            </a:r>
            <a:r>
              <a:rPr lang="nl-NL" dirty="0" smtClean="0"/>
              <a:t>het kernplasma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1025" name="Picture 1" descr="http://www.10voorbiologie.nl/afbfczw/H2%20cellen/020202kern.jpg"/>
          <p:cNvPicPr>
            <a:picLocks noChangeAspect="1" noChangeArrowheads="1"/>
          </p:cNvPicPr>
          <p:nvPr/>
        </p:nvPicPr>
        <p:blipFill>
          <a:blip r:embed="rId2" cstate="print"/>
          <a:srcRect t="1877" r="10401" b="10893"/>
          <a:stretch>
            <a:fillRect/>
          </a:stretch>
        </p:blipFill>
        <p:spPr bwMode="auto">
          <a:xfrm>
            <a:off x="4330665" y="1772816"/>
            <a:ext cx="4813335" cy="352839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www.10voorbiologie.nl/afbfczw/dierlijke_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927" y="0"/>
            <a:ext cx="2102073" cy="228160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15000" cy="914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C00000"/>
                </a:solidFill>
              </a:rPr>
              <a:t>Endoplasmatisch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reticulum</a:t>
            </a:r>
            <a:r>
              <a:rPr lang="nl-NL" b="1" dirty="0" smtClean="0">
                <a:solidFill>
                  <a:srgbClr val="C00000"/>
                </a:solidFill>
              </a:rPr>
              <a:t> (</a:t>
            </a:r>
            <a:r>
              <a:rPr lang="nl-NL" b="1" dirty="0" err="1" smtClean="0">
                <a:solidFill>
                  <a:srgbClr val="C00000"/>
                </a:solidFill>
              </a:rPr>
              <a:t>e.r</a:t>
            </a:r>
            <a:r>
              <a:rPr lang="nl-NL" b="1" dirty="0" smtClean="0">
                <a:solidFill>
                  <a:srgbClr val="C00000"/>
                </a:solidFill>
              </a:rPr>
              <a:t>.)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Stelsel van ‘buizen’ door de hele cel.</a:t>
            </a:r>
          </a:p>
          <a:p>
            <a:r>
              <a:rPr lang="nl-NL" dirty="0" smtClean="0"/>
              <a:t>Staat in verbinding met kernmembraan.</a:t>
            </a:r>
          </a:p>
          <a:p>
            <a:r>
              <a:rPr lang="nl-NL" dirty="0" smtClean="0"/>
              <a:t>Functie: transport van stoffen door de hele cel.</a:t>
            </a:r>
          </a:p>
          <a:p>
            <a:r>
              <a:rPr lang="nl-NL" b="1" dirty="0" smtClean="0"/>
              <a:t>R</a:t>
            </a:r>
            <a:r>
              <a:rPr lang="nl-NL" dirty="0" smtClean="0"/>
              <a:t>uw </a:t>
            </a:r>
            <a:r>
              <a:rPr lang="nl-NL" b="1" dirty="0" err="1" smtClean="0"/>
              <a:t>E</a:t>
            </a:r>
            <a:r>
              <a:rPr lang="nl-NL" dirty="0" err="1" smtClean="0"/>
              <a:t>ndoplasmatisch</a:t>
            </a:r>
            <a:r>
              <a:rPr lang="nl-NL" dirty="0" smtClean="0"/>
              <a:t> </a:t>
            </a:r>
            <a:r>
              <a:rPr lang="nl-NL" b="1" dirty="0" err="1" smtClean="0"/>
              <a:t>R</a:t>
            </a:r>
            <a:r>
              <a:rPr lang="nl-NL" dirty="0" err="1" smtClean="0"/>
              <a:t>eticulum</a:t>
            </a:r>
            <a:r>
              <a:rPr lang="nl-NL" dirty="0" smtClean="0"/>
              <a:t> (RER): er ribosomen aan vast </a:t>
            </a:r>
          </a:p>
          <a:p>
            <a:r>
              <a:rPr lang="nl-NL" dirty="0" smtClean="0"/>
              <a:t>Glad (</a:t>
            </a:r>
            <a:r>
              <a:rPr lang="nl-NL" b="1" dirty="0" err="1" smtClean="0"/>
              <a:t>S</a:t>
            </a:r>
            <a:r>
              <a:rPr lang="nl-NL" dirty="0" err="1" smtClean="0"/>
              <a:t>mooth</a:t>
            </a:r>
            <a:r>
              <a:rPr lang="nl-NL" dirty="0" smtClean="0"/>
              <a:t>) </a:t>
            </a:r>
            <a:r>
              <a:rPr lang="nl-NL" b="1" dirty="0" err="1" smtClean="0"/>
              <a:t>E</a:t>
            </a:r>
            <a:r>
              <a:rPr lang="nl-NL" dirty="0" err="1" smtClean="0"/>
              <a:t>ndoplasmatisch</a:t>
            </a:r>
            <a:r>
              <a:rPr lang="nl-NL" dirty="0" smtClean="0"/>
              <a:t> </a:t>
            </a:r>
            <a:r>
              <a:rPr lang="nl-NL" b="1" dirty="0" err="1" smtClean="0"/>
              <a:t>R</a:t>
            </a:r>
            <a:r>
              <a:rPr lang="nl-NL" dirty="0" err="1" smtClean="0"/>
              <a:t>eticulum</a:t>
            </a:r>
            <a:r>
              <a:rPr lang="nl-NL" dirty="0" smtClean="0"/>
              <a:t> (SER): </a:t>
            </a:r>
          </a:p>
          <a:p>
            <a:pPr>
              <a:buNone/>
            </a:pPr>
            <a:r>
              <a:rPr lang="nl-NL" dirty="0" smtClean="0"/>
              <a:t>	buizen zonder ribosomen</a:t>
            </a:r>
          </a:p>
          <a:p>
            <a:endParaRPr lang="nl-NL" dirty="0"/>
          </a:p>
        </p:txBody>
      </p:sp>
      <p:pic>
        <p:nvPicPr>
          <p:cNvPr id="17410" name="Picture 2" descr="http://os1.amc.nl/celbiologie/20102011/1.1/nucleus/graphics/nuc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2971081" cy="1954291"/>
          </a:xfrm>
          <a:prstGeom prst="rect">
            <a:avLst/>
          </a:prstGeom>
          <a:noFill/>
        </p:spPr>
      </p:pic>
      <p:pic>
        <p:nvPicPr>
          <p:cNvPr id="17412" name="Picture 4" descr="http://www.natuurinformatie.nl/sites/nnm.dossiers/contents/i004623/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408884"/>
            <a:ext cx="2449116" cy="2449116"/>
          </a:xfrm>
          <a:prstGeom prst="rect">
            <a:avLst/>
          </a:prstGeom>
          <a:noFill/>
        </p:spPr>
      </p:pic>
      <p:pic>
        <p:nvPicPr>
          <p:cNvPr id="17414" name="Picture 6" descr="http://www.allesoverdna.nl/fileadmin/user_upload/images/Illustraties_oefentoetsen/Cellen_en_organellen/endoplasmatischreticulum.jpg"/>
          <p:cNvPicPr>
            <a:picLocks noChangeAspect="1" noChangeArrowheads="1"/>
          </p:cNvPicPr>
          <p:nvPr/>
        </p:nvPicPr>
        <p:blipFill>
          <a:blip r:embed="rId5" cstate="print"/>
          <a:srcRect l="11759" r="9226"/>
          <a:stretch>
            <a:fillRect/>
          </a:stretch>
        </p:blipFill>
        <p:spPr bwMode="auto">
          <a:xfrm rot="5400000">
            <a:off x="6843041" y="3390207"/>
            <a:ext cx="1902126" cy="2699792"/>
          </a:xfrm>
          <a:prstGeom prst="rect">
            <a:avLst/>
          </a:prstGeom>
          <a:noFill/>
        </p:spPr>
      </p:pic>
      <p:cxnSp>
        <p:nvCxnSpPr>
          <p:cNvPr id="10" name="Rechte verbindingslijn met pijl 9"/>
          <p:cNvCxnSpPr/>
          <p:nvPr/>
        </p:nvCxnSpPr>
        <p:spPr>
          <a:xfrm>
            <a:off x="6660232" y="2852936"/>
            <a:ext cx="1656184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5292080" y="3429000"/>
            <a:ext cx="1224136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673224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RER</a:t>
            </a:r>
            <a:endParaRPr lang="nl-NL" i="1" dirty="0"/>
          </a:p>
        </p:txBody>
      </p:sp>
      <p:sp>
        <p:nvSpPr>
          <p:cNvPr id="19" name="Tekstvak 18"/>
          <p:cNvSpPr txBox="1"/>
          <p:nvPr/>
        </p:nvSpPr>
        <p:spPr>
          <a:xfrm>
            <a:off x="8316416" y="1988840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cel</a:t>
            </a:r>
            <a:endParaRPr lang="nl-NL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4499992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Kern en </a:t>
            </a:r>
            <a:r>
              <a:rPr lang="nl-NL" i="1" dirty="0" err="1" smtClean="0"/>
              <a:t>rer</a:t>
            </a:r>
            <a:r>
              <a:rPr lang="nl-NL" i="1" dirty="0" smtClean="0"/>
              <a:t> </a:t>
            </a:r>
            <a:endParaRPr lang="nl-NL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Ribosomen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l-NL" dirty="0" smtClean="0"/>
              <a:t>Kleine organellen</a:t>
            </a:r>
          </a:p>
          <a:p>
            <a:r>
              <a:rPr lang="nl-NL" dirty="0" smtClean="0"/>
              <a:t>Liggen </a:t>
            </a:r>
            <a:r>
              <a:rPr lang="nl-NL" b="1" dirty="0" smtClean="0"/>
              <a:t>los</a:t>
            </a:r>
            <a:r>
              <a:rPr lang="nl-NL" dirty="0" smtClean="0"/>
              <a:t> in het cytoplasma 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err="1" smtClean="0"/>
              <a:t>óf</a:t>
            </a:r>
            <a:r>
              <a:rPr lang="nl-NL" dirty="0" smtClean="0"/>
              <a:t> zitten </a:t>
            </a:r>
            <a:r>
              <a:rPr lang="nl-NL" b="1" dirty="0" smtClean="0"/>
              <a:t>vast aan het </a:t>
            </a:r>
            <a:r>
              <a:rPr lang="nl-NL" b="1" dirty="0" err="1" smtClean="0"/>
              <a:t>e.r</a:t>
            </a:r>
            <a:r>
              <a:rPr lang="nl-NL" b="1" dirty="0" smtClean="0"/>
              <a:t>.</a:t>
            </a:r>
            <a:r>
              <a:rPr lang="nl-NL" dirty="0" smtClean="0"/>
              <a:t> (R.E.R)</a:t>
            </a:r>
          </a:p>
          <a:p>
            <a:r>
              <a:rPr lang="nl-NL" dirty="0" smtClean="0"/>
              <a:t>Functie: </a:t>
            </a:r>
            <a:r>
              <a:rPr lang="nl-NL" b="1" dirty="0" smtClean="0"/>
              <a:t>maken van eiwitten</a:t>
            </a:r>
            <a:r>
              <a:rPr lang="nl-NL" dirty="0" smtClean="0"/>
              <a:t> (volgens ‘recept’ van het DNA)</a:t>
            </a:r>
          </a:p>
          <a:p>
            <a:endParaRPr lang="nl-NL" dirty="0"/>
          </a:p>
        </p:txBody>
      </p:sp>
      <p:pic>
        <p:nvPicPr>
          <p:cNvPr id="18434" name="Picture 2" descr="http://www.10voorbiologie.nl/afbfczw/H2%20cellen/020205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72050"/>
            <a:ext cx="5438775" cy="1885950"/>
          </a:xfrm>
          <a:prstGeom prst="rect">
            <a:avLst/>
          </a:prstGeom>
          <a:noFill/>
        </p:spPr>
      </p:pic>
      <p:pic>
        <p:nvPicPr>
          <p:cNvPr id="18436" name="Picture 4" descr="10voorBiolog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2276872"/>
            <a:ext cx="489654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131024" cy="914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dirty="0" err="1" smtClean="0">
                <a:solidFill>
                  <a:srgbClr val="C00000"/>
                </a:solidFill>
              </a:rPr>
              <a:t>Mitochondrium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sz="2200" dirty="0" smtClean="0">
                <a:solidFill>
                  <a:srgbClr val="C00000"/>
                </a:solidFill>
              </a:rPr>
              <a:t>(meervoud: </a:t>
            </a:r>
            <a:r>
              <a:rPr lang="nl-NL" sz="2200" dirty="0" err="1" smtClean="0">
                <a:solidFill>
                  <a:srgbClr val="C00000"/>
                </a:solidFill>
              </a:rPr>
              <a:t>mitochondria</a:t>
            </a:r>
            <a:r>
              <a:rPr lang="nl-NL" sz="2200" dirty="0" smtClean="0">
                <a:solidFill>
                  <a:srgbClr val="C00000"/>
                </a:solidFill>
              </a:rPr>
              <a:t>)</a:t>
            </a:r>
            <a:endParaRPr lang="nl-NL" sz="2200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74840" cy="5234136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nl-NL" b="1" dirty="0" smtClean="0"/>
              <a:t>Boonvormig</a:t>
            </a:r>
            <a:r>
              <a:rPr lang="nl-NL" dirty="0" smtClean="0"/>
              <a:t> organel</a:t>
            </a:r>
          </a:p>
          <a:p>
            <a:r>
              <a:rPr lang="nl-NL" b="1" dirty="0" smtClean="0"/>
              <a:t>Dubbele membraan</a:t>
            </a:r>
            <a:r>
              <a:rPr lang="nl-NL" dirty="0" smtClean="0"/>
              <a:t>: buitenmembraan = glad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err="1" smtClean="0"/>
              <a:t>binnenmembr</a:t>
            </a:r>
            <a:r>
              <a:rPr lang="nl-NL" dirty="0" smtClean="0"/>
              <a:t>. = geplooid</a:t>
            </a:r>
          </a:p>
          <a:p>
            <a:r>
              <a:rPr lang="nl-NL" dirty="0" smtClean="0"/>
              <a:t>Functie: hier vindt de </a:t>
            </a:r>
            <a:r>
              <a:rPr lang="nl-NL" b="1" dirty="0" smtClean="0"/>
              <a:t>verbranding van glucose </a:t>
            </a:r>
            <a:r>
              <a:rPr lang="nl-NL" dirty="0" smtClean="0"/>
              <a:t>plaats, waarbij </a:t>
            </a:r>
            <a:r>
              <a:rPr lang="nl-NL" b="1" dirty="0" smtClean="0"/>
              <a:t>energie vrij </a:t>
            </a:r>
            <a:r>
              <a:rPr lang="nl-NL" dirty="0" smtClean="0"/>
              <a:t>komt.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sz="2200" i="1" dirty="0" smtClean="0">
                <a:solidFill>
                  <a:srgbClr val="002060"/>
                </a:solidFill>
              </a:rPr>
              <a:t>aerobe</a:t>
            </a:r>
            <a:r>
              <a:rPr lang="nl-NL" sz="2200" i="1" dirty="0" smtClean="0"/>
              <a:t> </a:t>
            </a:r>
            <a:r>
              <a:rPr lang="nl-NL" sz="2200" i="1" dirty="0" smtClean="0">
                <a:solidFill>
                  <a:srgbClr val="00B050"/>
                </a:solidFill>
              </a:rPr>
              <a:t>dissimilatie</a:t>
            </a:r>
            <a:r>
              <a:rPr lang="nl-NL" sz="2200" i="1" dirty="0" smtClean="0"/>
              <a:t>= </a:t>
            </a:r>
            <a:r>
              <a:rPr lang="nl-NL" sz="2200" i="1" dirty="0" smtClean="0">
                <a:solidFill>
                  <a:srgbClr val="00B050"/>
                </a:solidFill>
              </a:rPr>
              <a:t>afbraak</a:t>
            </a:r>
            <a:r>
              <a:rPr lang="nl-NL" sz="2200" i="1" dirty="0" smtClean="0"/>
              <a:t> van glucose met behulp van </a:t>
            </a:r>
            <a:r>
              <a:rPr lang="nl-NL" sz="2200" i="1" dirty="0" smtClean="0">
                <a:solidFill>
                  <a:srgbClr val="002060"/>
                </a:solidFill>
              </a:rPr>
              <a:t>zuurstof</a:t>
            </a:r>
          </a:p>
          <a:p>
            <a:r>
              <a:rPr lang="nl-NL" dirty="0" smtClean="0"/>
              <a:t>Cellen die veel energie gebruiken hebben veel </a:t>
            </a:r>
            <a:r>
              <a:rPr lang="nl-NL" dirty="0" err="1" smtClean="0"/>
              <a:t>mitochondria</a:t>
            </a:r>
            <a:r>
              <a:rPr lang="nl-NL" dirty="0" smtClean="0"/>
              <a:t> (bv. spiercellen)</a:t>
            </a:r>
            <a:endParaRPr lang="nl-NL" dirty="0"/>
          </a:p>
        </p:txBody>
      </p:sp>
      <p:pic>
        <p:nvPicPr>
          <p:cNvPr id="5" name="Afbeelding 4" descr="http://www.bioplek.org/inhoudonderbouwafbeeldingen/verbranding.jpg"/>
          <p:cNvPicPr/>
          <p:nvPr/>
        </p:nvPicPr>
        <p:blipFill>
          <a:blip r:embed="rId2" cstate="print"/>
          <a:srcRect t="9688" b="46875"/>
          <a:stretch>
            <a:fillRect/>
          </a:stretch>
        </p:blipFill>
        <p:spPr bwMode="auto">
          <a:xfrm>
            <a:off x="4819650" y="5157192"/>
            <a:ext cx="4324350" cy="1504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8" name="Picture 2" descr="http://www.histology.leeds.ac.uk/cell/assets/mitochondrium2.gif"/>
          <p:cNvPicPr>
            <a:picLocks noChangeAspect="1" noChangeArrowheads="1"/>
          </p:cNvPicPr>
          <p:nvPr/>
        </p:nvPicPr>
        <p:blipFill>
          <a:blip r:embed="rId3" cstate="print"/>
          <a:srcRect t="11765"/>
          <a:stretch>
            <a:fillRect/>
          </a:stretch>
        </p:blipFill>
        <p:spPr bwMode="auto">
          <a:xfrm>
            <a:off x="5436096" y="2636912"/>
            <a:ext cx="3294675" cy="2160240"/>
          </a:xfrm>
          <a:prstGeom prst="rect">
            <a:avLst/>
          </a:prstGeom>
          <a:noFill/>
        </p:spPr>
      </p:pic>
      <p:pic>
        <p:nvPicPr>
          <p:cNvPr id="19460" name="Picture 4" descr="http://www.julius-ecke.de/bilder/Anatomie/80_Zellen/Tierzelle_Zellkern_Mitochondrium_Golgiapparat_Riboso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195736" cy="2469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dirty="0" err="1" smtClean="0">
                <a:solidFill>
                  <a:srgbClr val="C00000"/>
                </a:solidFill>
              </a:rPr>
              <a:t>Mitochondrium</a:t>
            </a:r>
            <a:r>
              <a:rPr lang="nl-NL" dirty="0" smtClean="0">
                <a:solidFill>
                  <a:srgbClr val="C00000"/>
                </a:solidFill>
              </a:rPr>
              <a:t>             Chloroplast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://www.10voorbiologie.nl/afbfczw/CE%20bronnen%202012/EM-organellen2012-1-43.jpg"/>
          <p:cNvPicPr>
            <a:picLocks noChangeAspect="1" noChangeArrowheads="1"/>
          </p:cNvPicPr>
          <p:nvPr/>
        </p:nvPicPr>
        <p:blipFill>
          <a:blip r:embed="rId2" cstate="print"/>
          <a:srcRect l="54686" t="24562" r="4300" b="5260"/>
          <a:stretch>
            <a:fillRect/>
          </a:stretch>
        </p:blipFill>
        <p:spPr bwMode="auto">
          <a:xfrm>
            <a:off x="323528" y="1268760"/>
            <a:ext cx="2376264" cy="1440160"/>
          </a:xfrm>
          <a:prstGeom prst="rect">
            <a:avLst/>
          </a:prstGeom>
          <a:noFill/>
        </p:spPr>
      </p:pic>
      <p:pic>
        <p:nvPicPr>
          <p:cNvPr id="20484" name="Picture 4" descr="http://bioweb.wku.edu/courses/biol22000/11Organelles/images/F05-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273" y="2593186"/>
            <a:ext cx="3218727" cy="4264814"/>
          </a:xfrm>
          <a:prstGeom prst="rect">
            <a:avLst/>
          </a:prstGeom>
          <a:noFill/>
        </p:spPr>
      </p:pic>
      <p:pic>
        <p:nvPicPr>
          <p:cNvPr id="20486" name="Picture 6" descr="http://www.sleepingdogstudios.com/Network/Biology/Bio_3.1_files/slide0001_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572000" cy="3429000"/>
          </a:xfrm>
          <a:prstGeom prst="rect">
            <a:avLst/>
          </a:prstGeom>
          <a:noFill/>
        </p:spPr>
      </p:pic>
      <p:pic>
        <p:nvPicPr>
          <p:cNvPr id="8" name="Picture 2" descr="http://www.10voorbiologie.nl/afbfczw/CE%20bronnen%202012/EM-organellen2012-1-43.jpg"/>
          <p:cNvPicPr>
            <a:picLocks noChangeAspect="1" noChangeArrowheads="1"/>
          </p:cNvPicPr>
          <p:nvPr/>
        </p:nvPicPr>
        <p:blipFill>
          <a:blip r:embed="rId2" cstate="print"/>
          <a:srcRect t="17136" r="57887" b="5669"/>
          <a:stretch>
            <a:fillRect/>
          </a:stretch>
        </p:blipFill>
        <p:spPr bwMode="auto">
          <a:xfrm>
            <a:off x="4644008" y="1268760"/>
            <a:ext cx="2439888" cy="1584176"/>
          </a:xfrm>
          <a:prstGeom prst="rect">
            <a:avLst/>
          </a:prstGeom>
          <a:noFill/>
        </p:spPr>
      </p:pic>
      <p:pic>
        <p:nvPicPr>
          <p:cNvPr id="20488" name="Picture 8" descr="http://www.natuurlijkerwijs.com/mit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556792"/>
            <a:ext cx="1688976" cy="869824"/>
          </a:xfrm>
          <a:prstGeom prst="rect">
            <a:avLst/>
          </a:prstGeom>
          <a:noFill/>
        </p:spPr>
      </p:pic>
      <p:pic>
        <p:nvPicPr>
          <p:cNvPr id="20490" name="Picture 10" descr="http://hyperphysics.phy-astr.gsu.edu/hbase/biology/imgbio/cplast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7465" y="1196752"/>
            <a:ext cx="1904187" cy="1484784"/>
          </a:xfrm>
          <a:prstGeom prst="rect">
            <a:avLst/>
          </a:prstGeom>
          <a:noFill/>
        </p:spPr>
      </p:pic>
      <p:cxnSp>
        <p:nvCxnSpPr>
          <p:cNvPr id="14" name="Rechte verbindingslijn 1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err="1" smtClean="0">
                <a:solidFill>
                  <a:srgbClr val="C00000"/>
                </a:solidFill>
              </a:rPr>
              <a:t>Mitochondriaal</a:t>
            </a:r>
            <a:r>
              <a:rPr lang="nl-NL" dirty="0" smtClean="0">
                <a:solidFill>
                  <a:srgbClr val="C00000"/>
                </a:solidFill>
              </a:rPr>
              <a:t> DNA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3217912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nl-NL" b="1" u="sng" dirty="0" smtClean="0">
                <a:solidFill>
                  <a:srgbClr val="C00000"/>
                </a:solidFill>
              </a:rPr>
              <a:t>Bevruchting: </a:t>
            </a:r>
          </a:p>
          <a:p>
            <a:r>
              <a:rPr lang="nl-NL" b="1" dirty="0" smtClean="0"/>
              <a:t>Zaadcel</a:t>
            </a:r>
            <a:r>
              <a:rPr lang="nl-NL" dirty="0" smtClean="0"/>
              <a:t> van vader: </a:t>
            </a:r>
            <a:r>
              <a:rPr lang="nl-NL" dirty="0" smtClean="0"/>
              <a:t>geeft alleen DNA aan eicel</a:t>
            </a:r>
          </a:p>
          <a:p>
            <a:r>
              <a:rPr lang="nl-NL" b="1" dirty="0" smtClean="0"/>
              <a:t>Eicel</a:t>
            </a:r>
            <a:r>
              <a:rPr lang="nl-NL" dirty="0" smtClean="0"/>
              <a:t> van moeder: </a:t>
            </a:r>
            <a:r>
              <a:rPr lang="nl-NL" dirty="0" smtClean="0"/>
              <a:t>DNA </a:t>
            </a:r>
            <a:r>
              <a:rPr lang="nl-NL" dirty="0" err="1" smtClean="0"/>
              <a:t>én</a:t>
            </a:r>
            <a:r>
              <a:rPr lang="nl-NL" dirty="0" smtClean="0"/>
              <a:t> cytoplasma met organellen (</a:t>
            </a:r>
            <a:r>
              <a:rPr lang="nl-NL" dirty="0" err="1" smtClean="0"/>
              <a:t>o.a</a:t>
            </a:r>
            <a:r>
              <a:rPr lang="nl-NL" dirty="0" smtClean="0"/>
              <a:t> </a:t>
            </a:r>
            <a:r>
              <a:rPr lang="nl-NL" dirty="0" err="1" smtClean="0"/>
              <a:t>mitochondria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2932928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nl-NL" dirty="0" smtClean="0"/>
              <a:t>Alle </a:t>
            </a:r>
            <a:r>
              <a:rPr lang="nl-NL" dirty="0" err="1" smtClean="0"/>
              <a:t>mitochondria</a:t>
            </a:r>
            <a:r>
              <a:rPr lang="nl-NL" dirty="0" smtClean="0"/>
              <a:t> in het embryo komen van de eicel, dus van de moeder.</a:t>
            </a:r>
          </a:p>
          <a:p>
            <a:r>
              <a:rPr lang="nl-NL" dirty="0" smtClean="0"/>
              <a:t>Alleen moeder geeft </a:t>
            </a:r>
            <a:r>
              <a:rPr lang="nl-NL" dirty="0" err="1" smtClean="0"/>
              <a:t>mitochondria</a:t>
            </a:r>
            <a:r>
              <a:rPr lang="nl-NL" dirty="0" smtClean="0"/>
              <a:t> door aan kinderen.</a:t>
            </a:r>
            <a:endParaRPr lang="nl-NL" dirty="0"/>
          </a:p>
        </p:txBody>
      </p:sp>
      <p:pic>
        <p:nvPicPr>
          <p:cNvPr id="1026" name="Picture 2" descr="https://encrypted-tbn0.gstatic.com/images?q=tbn:ANd9GcRkdAszZAqddjE0OOnmNQWuHUiOF14mQ2aGgCzHLzrWOTdw8Tq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81128"/>
            <a:ext cx="705677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nl-NL" b="1" dirty="0" smtClean="0"/>
              <a:t>Een </a:t>
            </a:r>
            <a:r>
              <a:rPr lang="nl-NL" b="1" dirty="0" err="1" smtClean="0"/>
              <a:t>mitochondrium</a:t>
            </a:r>
            <a:r>
              <a:rPr lang="nl-NL" b="1" dirty="0" smtClean="0"/>
              <a:t> heeft eigen DNA: </a:t>
            </a:r>
            <a:r>
              <a:rPr lang="nl-NL" b="1" u="sng" dirty="0" err="1" smtClean="0"/>
              <a:t>mDNA</a:t>
            </a:r>
            <a:endParaRPr lang="nl-NL" b="1" u="sng" dirty="0" smtClean="0"/>
          </a:p>
          <a:p>
            <a:r>
              <a:rPr lang="nl-NL" dirty="0" smtClean="0"/>
              <a:t>Bij celdeling: </a:t>
            </a:r>
            <a:r>
              <a:rPr lang="nl-NL" dirty="0" err="1" smtClean="0"/>
              <a:t>mitochondrium</a:t>
            </a:r>
            <a:r>
              <a:rPr lang="nl-NL" dirty="0" smtClean="0"/>
              <a:t> deelt zichzelf en geeft kopie van </a:t>
            </a:r>
            <a:r>
              <a:rPr lang="nl-NL" i="1" dirty="0" err="1" smtClean="0"/>
              <a:t>mDNA</a:t>
            </a:r>
            <a:r>
              <a:rPr lang="nl-NL" dirty="0" smtClean="0"/>
              <a:t> door aan nieuw </a:t>
            </a:r>
            <a:r>
              <a:rPr lang="nl-NL" dirty="0" err="1" smtClean="0"/>
              <a:t>mitochondrium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iedere </a:t>
            </a:r>
            <a:r>
              <a:rPr lang="nl-NL" dirty="0" smtClean="0">
                <a:sym typeface="Wingdings" pitchFamily="2" charset="2"/>
              </a:rPr>
              <a:t>cel </a:t>
            </a:r>
            <a:r>
              <a:rPr lang="nl-NL" dirty="0" smtClean="0">
                <a:sym typeface="Wingdings" pitchFamily="2" charset="2"/>
              </a:rPr>
              <a:t>in je lichaam heeft hetzelfde </a:t>
            </a:r>
            <a:r>
              <a:rPr lang="nl-NL" i="1" dirty="0" err="1" smtClean="0">
                <a:sym typeface="Wingdings" pitchFamily="2" charset="2"/>
              </a:rPr>
              <a:t>mDNA</a:t>
            </a:r>
            <a:r>
              <a:rPr lang="nl-NL" dirty="0" smtClean="0">
                <a:sym typeface="Wingdings" pitchFamily="2" charset="2"/>
              </a:rPr>
              <a:t>, want je bent begonnen als één bevruchte eicel.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2932928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nl-NL" dirty="0" smtClean="0"/>
              <a:t>Alleen moeder geeft </a:t>
            </a:r>
            <a:r>
              <a:rPr lang="nl-NL" dirty="0" err="1" smtClean="0"/>
              <a:t>mitochondria</a:t>
            </a:r>
            <a:r>
              <a:rPr lang="nl-NL" dirty="0" smtClean="0"/>
              <a:t> door aan kind.</a:t>
            </a:r>
          </a:p>
          <a:p>
            <a:r>
              <a:rPr lang="nl-NL" b="1" dirty="0" smtClean="0"/>
              <a:t>Al het </a:t>
            </a:r>
            <a:r>
              <a:rPr lang="nl-NL" b="1" i="1" dirty="0" err="1" smtClean="0"/>
              <a:t>mDNA</a:t>
            </a:r>
            <a:r>
              <a:rPr lang="nl-NL" b="1" dirty="0" smtClean="0"/>
              <a:t> </a:t>
            </a:r>
            <a:r>
              <a:rPr lang="nl-NL" b="1" dirty="0" smtClean="0"/>
              <a:t>komt van de moeder.</a:t>
            </a:r>
          </a:p>
          <a:p>
            <a:r>
              <a:rPr lang="nl-NL" dirty="0" err="1" smtClean="0"/>
              <a:t>KernDNA</a:t>
            </a:r>
            <a:r>
              <a:rPr lang="nl-NL" dirty="0" smtClean="0"/>
              <a:t> komt van beide ouders</a:t>
            </a:r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err="1" smtClean="0">
                <a:solidFill>
                  <a:srgbClr val="C00000"/>
                </a:solidFill>
              </a:rPr>
              <a:t>Mitochondriaal</a:t>
            </a:r>
            <a:r>
              <a:rPr lang="nl-NL" dirty="0" smtClean="0">
                <a:solidFill>
                  <a:srgbClr val="C00000"/>
                </a:solidFill>
              </a:rPr>
              <a:t> DNA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evolution.berkeley.edu/evolibrary/images/news/mitochondriald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71949"/>
            <a:ext cx="3438525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327</TotalTime>
  <Words>304</Words>
  <Application>Microsoft Office PowerPoint</Application>
  <PresentationFormat>Diavoorstelling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Oorsprong</vt:lpstr>
      <vt:lpstr>Hst.28.4.1 t/m 28.4.4: celorganellen</vt:lpstr>
      <vt:lpstr>Hst. 28.4.1 t/m 28.4.4:  Celorganellen</vt:lpstr>
      <vt:lpstr>Celkern</vt:lpstr>
      <vt:lpstr>Endoplasmatisch reticulum (e.r.)</vt:lpstr>
      <vt:lpstr>Ribosomen</vt:lpstr>
      <vt:lpstr>Mitochondrium (meervoud: mitochondria)</vt:lpstr>
      <vt:lpstr>Mitochondrium             Chloroplast</vt:lpstr>
      <vt:lpstr>Mitochondriaal DNA</vt:lpstr>
      <vt:lpstr>Mitochondriaal DNA</vt:lpstr>
      <vt:lpstr>Huiswerk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Hst.28.4.1 t/m 28.4.4: celorganellen</dc:title>
  <dc:creator>Sandra Sloot</dc:creator>
  <cp:lastModifiedBy>Sandra Sloot</cp:lastModifiedBy>
  <cp:revision>37</cp:revision>
  <dcterms:created xsi:type="dcterms:W3CDTF">2013-08-30T09:47:52Z</dcterms:created>
  <dcterms:modified xsi:type="dcterms:W3CDTF">2013-09-03T12:27:29Z</dcterms:modified>
</cp:coreProperties>
</file>